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8/18/2020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8/18/2020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8/18/2020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8/18/2020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8/18/2020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ign.gob.ar/NuestrasActividades/Geodesia/Nivelacion/Busqued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2761C4A-84CA-4DFC-AC89-4A90B0C2C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AFC858C-BA64-475F-901E-0B3953A84240}"/>
              </a:ext>
            </a:extLst>
          </p:cNvPr>
          <p:cNvSpPr>
            <a:spLocks noGrp="1"/>
          </p:cNvSpPr>
          <p:nvPr>
            <p:ph type="ctrTitle"/>
          </p:nvPr>
        </p:nvSpPr>
        <p:spPr>
          <a:xfrm>
            <a:off x="1375423" y="3176833"/>
            <a:ext cx="10318418" cy="2581538"/>
          </a:xfrm>
        </p:spPr>
        <p:txBody>
          <a:bodyPr>
            <a:normAutofit/>
          </a:bodyPr>
          <a:lstStyle/>
          <a:p>
            <a:r>
              <a:rPr lang="es-ES" sz="8800" dirty="0">
                <a:latin typeface="+mn-lt"/>
              </a:rPr>
              <a:t>RED DE NIVELACION</a:t>
            </a:r>
          </a:p>
        </p:txBody>
      </p:sp>
      <p:sp>
        <p:nvSpPr>
          <p:cNvPr id="3" name="Subtítulo 2">
            <a:extLst>
              <a:ext uri="{FF2B5EF4-FFF2-40B4-BE49-F238E27FC236}">
                <a16:creationId xmlns:a16="http://schemas.microsoft.com/office/drawing/2014/main" id="{16F6E682-E193-48D3-84C1-D76BA7BD4A30}"/>
              </a:ext>
            </a:extLst>
          </p:cNvPr>
          <p:cNvSpPr>
            <a:spLocks noGrp="1"/>
          </p:cNvSpPr>
          <p:nvPr>
            <p:ph type="subTitle" idx="1"/>
          </p:nvPr>
        </p:nvSpPr>
        <p:spPr>
          <a:xfrm>
            <a:off x="2511945" y="5830278"/>
            <a:ext cx="8045373" cy="656492"/>
          </a:xfrm>
        </p:spPr>
        <p:txBody>
          <a:bodyPr>
            <a:normAutofit/>
          </a:bodyPr>
          <a:lstStyle/>
          <a:p>
            <a:r>
              <a:rPr lang="es-ES" dirty="0">
                <a:solidFill>
                  <a:schemeClr val="bg2"/>
                </a:solidFill>
              </a:rPr>
              <a:t>CUADERNO TECNICO</a:t>
            </a:r>
          </a:p>
          <a:p>
            <a:endParaRPr lang="es-ES" dirty="0">
              <a:solidFill>
                <a:schemeClr val="bg2"/>
              </a:solidFill>
            </a:endParaRPr>
          </a:p>
        </p:txBody>
      </p:sp>
      <p:pic>
        <p:nvPicPr>
          <p:cNvPr id="5" name="Imagen 4">
            <a:extLst>
              <a:ext uri="{FF2B5EF4-FFF2-40B4-BE49-F238E27FC236}">
                <a16:creationId xmlns:a16="http://schemas.microsoft.com/office/drawing/2014/main" id="{55DE6518-D8AA-4899-9858-7A522944350B}"/>
              </a:ext>
            </a:extLst>
          </p:cNvPr>
          <p:cNvPicPr>
            <a:picLocks noChangeAspect="1"/>
          </p:cNvPicPr>
          <p:nvPr/>
        </p:nvPicPr>
        <p:blipFill rotWithShape="1">
          <a:blip r:embed="rId2"/>
          <a:srcRect t="2494" b="27205"/>
          <a:stretch/>
        </p:blipFill>
        <p:spPr>
          <a:xfrm>
            <a:off x="3805333" y="0"/>
            <a:ext cx="4581331" cy="755780"/>
          </a:xfrm>
          <a:prstGeom prst="rect">
            <a:avLst/>
          </a:prstGeom>
        </p:spPr>
      </p:pic>
      <p:sp>
        <p:nvSpPr>
          <p:cNvPr id="30" name="Rectangle 29">
            <a:extLst>
              <a:ext uri="{FF2B5EF4-FFF2-40B4-BE49-F238E27FC236}">
                <a16:creationId xmlns:a16="http://schemas.microsoft.com/office/drawing/2014/main" id="{A2D84865-D4AF-4139-8035-151926CE4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3465" y="2828492"/>
            <a:ext cx="11908534" cy="79375"/>
          </a:xfrm>
          <a:prstGeom prst="rect">
            <a:avLst/>
          </a:prstGeom>
          <a:solidFill>
            <a:schemeClr val="bg2"/>
          </a:solidFill>
          <a:ln w="0">
            <a:noFill/>
            <a:prstDash val="solid"/>
            <a:round/>
            <a:headEnd/>
            <a:tailEnd/>
          </a:ln>
        </p:spPr>
        <p:txBody>
          <a:bodyPr rtlCol="0" anchor="ctr"/>
          <a:lstStyle/>
          <a:p>
            <a:pPr algn="ctr"/>
            <a:endParaRPr lang="en-US"/>
          </a:p>
        </p:txBody>
      </p:sp>
      <p:sp>
        <p:nvSpPr>
          <p:cNvPr id="32" name="Freeform 6">
            <a:extLst>
              <a:ext uri="{FF2B5EF4-FFF2-40B4-BE49-F238E27FC236}">
                <a16:creationId xmlns:a16="http://schemas.microsoft.com/office/drawing/2014/main" id="{ECADAA64-BE10-4EAD-A7DA-F601862B9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791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74BD3A9-25D1-4691-BE05-149182EC4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Freeform 10">
            <a:extLst>
              <a:ext uri="{FF2B5EF4-FFF2-40B4-BE49-F238E27FC236}">
                <a16:creationId xmlns:a16="http://schemas.microsoft.com/office/drawing/2014/main" id="{8D49CF1A-01DD-4115-A6BB-CFA8F7045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ítulo 1">
            <a:extLst>
              <a:ext uri="{FF2B5EF4-FFF2-40B4-BE49-F238E27FC236}">
                <a16:creationId xmlns:a16="http://schemas.microsoft.com/office/drawing/2014/main" id="{DFD33A8F-9514-4034-8248-F99446225169}"/>
              </a:ext>
            </a:extLst>
          </p:cNvPr>
          <p:cNvSpPr>
            <a:spLocks noGrp="1"/>
          </p:cNvSpPr>
          <p:nvPr>
            <p:ph type="title"/>
          </p:nvPr>
        </p:nvSpPr>
        <p:spPr>
          <a:xfrm>
            <a:off x="754144" y="484631"/>
            <a:ext cx="6340519" cy="1638469"/>
          </a:xfrm>
        </p:spPr>
        <p:txBody>
          <a:bodyPr>
            <a:normAutofit/>
          </a:bodyPr>
          <a:lstStyle/>
          <a:p>
            <a:r>
              <a:rPr lang="es-ES" sz="4300" dirty="0"/>
              <a:t>GEOIDE AR-16</a:t>
            </a:r>
            <a:br>
              <a:rPr lang="es-ES" sz="4300" dirty="0"/>
            </a:br>
            <a:endParaRPr lang="es-ES" sz="4300" dirty="0"/>
          </a:p>
        </p:txBody>
      </p:sp>
      <p:sp>
        <p:nvSpPr>
          <p:cNvPr id="75" name="Rectangle 74">
            <a:extLst>
              <a:ext uri="{FF2B5EF4-FFF2-40B4-BE49-F238E27FC236}">
                <a16:creationId xmlns:a16="http://schemas.microsoft.com/office/drawing/2014/main" id="{5FDAFA16-9D2D-4BEC-89D0-B4EABEE91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D7A49E24-77CC-4F0F-934F-92B4C9C3F653}"/>
              </a:ext>
            </a:extLst>
          </p:cNvPr>
          <p:cNvSpPr>
            <a:spLocks noGrp="1"/>
          </p:cNvSpPr>
          <p:nvPr>
            <p:ph idx="1"/>
          </p:nvPr>
        </p:nvSpPr>
        <p:spPr>
          <a:xfrm>
            <a:off x="765051" y="2443140"/>
            <a:ext cx="6306309" cy="3930227"/>
          </a:xfrm>
        </p:spPr>
        <p:txBody>
          <a:bodyPr>
            <a:normAutofit fontScale="85000" lnSpcReduction="20000"/>
          </a:bodyPr>
          <a:lstStyle/>
          <a:p>
            <a:r>
              <a:rPr lang="es-ES" dirty="0"/>
              <a:t>GEOIDE-Ar 16 se ajustó al Marco de Referencia Geodésico Nacional POSGAR 2007 y al Sistema de Referencia Vertical Nacional 2016 (SRVN16) a partir de la determinación de una superficie correctiva calculada mediante el método clásico de transformación de 4 parámetros (para computar la superficie de tendencia) y una colocación por mínimos cuadrados (para estimar los residuos).</a:t>
            </a:r>
            <a:br>
              <a:rPr lang="es-ES" dirty="0"/>
            </a:br>
            <a:br>
              <a:rPr lang="es-ES" dirty="0"/>
            </a:br>
            <a:r>
              <a:rPr lang="es-ES" dirty="0"/>
              <a:t>La precisión de GEOIDE-Ar 16 se evaluó mediante 1.904 puntos de nivelación observados con GPS doble frecuencia (Figura 3). Los desvíos estándar de las diferencias entre la ondulación </a:t>
            </a:r>
            <a:r>
              <a:rPr lang="es-ES" dirty="0" err="1"/>
              <a:t>geoidal</a:t>
            </a:r>
            <a:r>
              <a:rPr lang="es-ES" dirty="0"/>
              <a:t> derivada de los puntos GPS-nivelación y las ondulaciones del nuevo modelo de geoide son menores a 0,05 m. Asimismo, la exactitud estimada del modelo GEOIDE-Ar 16 es 0,25 m, mientras que su precisión relativa para las líneas base con una longitud menor a los 500 km es de aproximadamente 0,10 m (para el 91% de los casos).</a:t>
            </a:r>
            <a:endParaRPr lang="es-ES" dirty="0">
              <a:solidFill>
                <a:schemeClr val="tx1"/>
              </a:solidFill>
            </a:endParaRPr>
          </a:p>
        </p:txBody>
      </p:sp>
      <p:pic>
        <p:nvPicPr>
          <p:cNvPr id="4" name="Picture 2" descr="Figura 3: Puntos GPS-nivelaciÃ³n utilizados para determinar la precisiÃ³n de GEOIDE-Ar 16">
            <a:extLst>
              <a:ext uri="{FF2B5EF4-FFF2-40B4-BE49-F238E27FC236}">
                <a16:creationId xmlns:a16="http://schemas.microsoft.com/office/drawing/2014/main" id="{D3A98B3F-EF70-48CC-B67C-C7DAE8121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431" y="92279"/>
            <a:ext cx="4224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3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id="{F6852232-EF8C-4665-9AD5-AA3079A645B9}"/>
              </a:ext>
            </a:extLst>
          </p:cNvPr>
          <p:cNvSpPr>
            <a:spLocks noGrp="1"/>
          </p:cNvSpPr>
          <p:nvPr>
            <p:ph type="title"/>
          </p:nvPr>
        </p:nvSpPr>
        <p:spPr>
          <a:xfrm>
            <a:off x="765051" y="2071397"/>
            <a:ext cx="6288892" cy="531844"/>
          </a:xfrm>
        </p:spPr>
        <p:txBody>
          <a:bodyPr>
            <a:normAutofit fontScale="90000"/>
          </a:bodyPr>
          <a:lstStyle/>
          <a:p>
            <a:r>
              <a:rPr lang="es-ES" sz="2000" dirty="0"/>
              <a:t>RED DE NIVELACION ALTA PRECISION Y TOPOGRAFICA</a:t>
            </a:r>
          </a:p>
        </p:txBody>
      </p:sp>
      <p:sp>
        <p:nvSpPr>
          <p:cNvPr id="73" name="Rectangle 72">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5F2E7937-2B93-4294-8ED3-8EDFCE12B590}"/>
              </a:ext>
            </a:extLst>
          </p:cNvPr>
          <p:cNvSpPr>
            <a:spLocks noGrp="1"/>
          </p:cNvSpPr>
          <p:nvPr>
            <p:ph idx="1"/>
          </p:nvPr>
        </p:nvSpPr>
        <p:spPr>
          <a:xfrm>
            <a:off x="765051" y="2780523"/>
            <a:ext cx="6015897" cy="3769568"/>
          </a:xfrm>
        </p:spPr>
        <p:txBody>
          <a:bodyPr>
            <a:normAutofit fontScale="55000" lnSpcReduction="20000"/>
          </a:bodyPr>
          <a:lstStyle/>
          <a:p>
            <a:r>
              <a:rPr lang="es-ES" dirty="0"/>
              <a:t>La red altimétrica está compuesta por 2.020 líneas de nivelación y 33.892 pilares localizados a la vera de rutas y caminos. Las líneas son clasificadas de acuerdo al siguiente criterio:</a:t>
            </a:r>
          </a:p>
          <a:p>
            <a:r>
              <a:rPr lang="es-ES" b="1" dirty="0"/>
              <a:t>Alta Precisión</a:t>
            </a:r>
            <a:r>
              <a:rPr lang="es-ES" dirty="0"/>
              <a:t> (393 líneas, 17.916 pilares y aprox. 59.000 km): Estas líneas dividen al territorio nacional en polígonos cerrados o mallas y en poligonales abiertas o periféricas (sobre el litoral marítimo o límites internacionales). Tienen su punto de arranque y cierre sobre puntos nodales o de primer orden. La precisión de estas líneas expresada en milímetros es igual a la raíz cuadrada de la longitud kilométrica multiplicada por un factor igual a 3. Las líneas de alta precisión se designan con una letra “N” mayúscula acompañada de un número entre paréntesis que tendrá una simple significación cronológica. Por ejemplo: N(100).</a:t>
            </a:r>
          </a:p>
          <a:p>
            <a:r>
              <a:rPr lang="es-ES" dirty="0"/>
              <a:t>partes. Tienen su punto de arranque y cierre sobre pilares de las líneas de Alta Precisión o Nodales. La precisión de estas líneas expresada en milímetros es igual a la raíz cuadrada de la longitud kilométrica multiplicada por un factor igual a 5. Las líneas de precisión se designan con una letra “n” minúscula acompañada de un número entre paréntesis, correspondiente a la malla o polígono al cual pertenece, y una letra mayúscula. Por ejemplo n(100)A.</a:t>
            </a:r>
          </a:p>
          <a:p>
            <a:r>
              <a:rPr lang="es-ES" b="1" dirty="0"/>
              <a:t>Topográficas</a:t>
            </a:r>
            <a:r>
              <a:rPr lang="es-ES" dirty="0"/>
              <a:t> (1298 líneas, 8.068 pilares y aprox. 52.000 km): Estas líneas densifican las mallas. Tienen su punto de arranque y cierre sobre pilares de las líneas de Alta Precisión o Precisión. La precisión de estas líneas expresada en milímetros es igual a la raíz cuadrada de la longitud kilométrica multiplicada por un factor igual a 7. Las líneas topográficas se designan con una letra “n” minúscula acompañada de un número entre paréntesis, correspondiente a la malla o polígono al cual pertenece, y una letra minúscula. Por ejemplo n(100)a.</a:t>
            </a:r>
          </a:p>
          <a:p>
            <a:br>
              <a:rPr lang="es-ES" dirty="0"/>
            </a:br>
            <a:endParaRPr lang="es-ES" dirty="0"/>
          </a:p>
          <a:p>
            <a:pPr marL="0" indent="0">
              <a:buNone/>
            </a:pPr>
            <a:endParaRPr lang="es-ES" dirty="0"/>
          </a:p>
        </p:txBody>
      </p:sp>
      <p:pic>
        <p:nvPicPr>
          <p:cNvPr id="4" name="Picture 2" descr="http://www.ign.gob.ar/archivos/nivelacion/RN-Ar.png">
            <a:extLst>
              <a:ext uri="{FF2B5EF4-FFF2-40B4-BE49-F238E27FC236}">
                <a16:creationId xmlns:a16="http://schemas.microsoft.com/office/drawing/2014/main" id="{45D7DEA2-4CB9-4F66-8014-F60945BDC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250" y="455839"/>
            <a:ext cx="47434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d de NivelaciÃ³n de alta precisiÃ³n">
            <a:extLst>
              <a:ext uri="{FF2B5EF4-FFF2-40B4-BE49-F238E27FC236}">
                <a16:creationId xmlns:a16="http://schemas.microsoft.com/office/drawing/2014/main" id="{4EDF2590-4575-4F1E-92C1-30F5B36E7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200" y="9329"/>
            <a:ext cx="421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4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515FB-652D-4E6C-9500-0D67D50B6716}"/>
              </a:ext>
            </a:extLst>
          </p:cNvPr>
          <p:cNvSpPr>
            <a:spLocks noGrp="1"/>
          </p:cNvSpPr>
          <p:nvPr>
            <p:ph type="title"/>
          </p:nvPr>
        </p:nvSpPr>
        <p:spPr>
          <a:xfrm>
            <a:off x="1251678" y="1427583"/>
            <a:ext cx="10178322" cy="446933"/>
          </a:xfrm>
        </p:spPr>
        <p:txBody>
          <a:bodyPr>
            <a:normAutofit/>
          </a:bodyPr>
          <a:lstStyle/>
          <a:p>
            <a:r>
              <a:rPr lang="es-ES" sz="1800" dirty="0"/>
              <a:t>CONCEPTOS</a:t>
            </a:r>
          </a:p>
        </p:txBody>
      </p:sp>
      <p:sp>
        <p:nvSpPr>
          <p:cNvPr id="3" name="Marcador de contenido 2">
            <a:extLst>
              <a:ext uri="{FF2B5EF4-FFF2-40B4-BE49-F238E27FC236}">
                <a16:creationId xmlns:a16="http://schemas.microsoft.com/office/drawing/2014/main" id="{613285E0-95C6-43DB-B509-CFF85AFAA719}"/>
              </a:ext>
            </a:extLst>
          </p:cNvPr>
          <p:cNvSpPr>
            <a:spLocks noGrp="1"/>
          </p:cNvSpPr>
          <p:nvPr>
            <p:ph idx="1"/>
          </p:nvPr>
        </p:nvSpPr>
        <p:spPr/>
        <p:txBody>
          <a:bodyPr>
            <a:normAutofit fontScale="40000" lnSpcReduction="20000"/>
          </a:bodyPr>
          <a:lstStyle/>
          <a:p>
            <a:r>
              <a:rPr lang="es-ES" dirty="0"/>
              <a:t>Los Modelos Digitales de Elevaciones (MDE) permiten describir la topografía del terreno (o relieve) a través de puntos distribuidos en forma homogénea sobre la superficie terrestre y cuya altura está referida al nivel medio del mar. Las aplicaciones de un MDE son variadas, por ejemplo:</a:t>
            </a:r>
          </a:p>
          <a:p>
            <a:r>
              <a:rPr lang="es-ES" dirty="0"/>
              <a:t>Generación de curvas de nivel.</a:t>
            </a:r>
          </a:p>
          <a:p>
            <a:r>
              <a:rPr lang="es-ES" dirty="0"/>
              <a:t>Generación de mapas de pendiente.</a:t>
            </a:r>
          </a:p>
          <a:p>
            <a:r>
              <a:rPr lang="es-ES" dirty="0"/>
              <a:t>Creación de mapas en relieve.</a:t>
            </a:r>
          </a:p>
          <a:p>
            <a:r>
              <a:rPr lang="es-ES" dirty="0"/>
              <a:t>Planificación de vuelos en tres dimensiones.</a:t>
            </a:r>
          </a:p>
          <a:p>
            <a:r>
              <a:rPr lang="es-ES" dirty="0"/>
              <a:t>Rectificación geométrica de fotografías aéreas o de imágenes satelitales.</a:t>
            </a:r>
          </a:p>
          <a:p>
            <a:r>
              <a:rPr lang="es-ES" dirty="0"/>
              <a:t>Reducción de las medidas de gravedad, también denominada corrección de terreno o topográfica.</a:t>
            </a:r>
          </a:p>
          <a:p>
            <a:r>
              <a:rPr lang="es-ES" dirty="0"/>
              <a:t>Proyectos de grandes obras de ingeniería.</a:t>
            </a:r>
          </a:p>
          <a:p>
            <a:r>
              <a:rPr lang="es-ES" dirty="0"/>
              <a:t>Trazados de perfiles topográficos.</a:t>
            </a:r>
          </a:p>
          <a:p>
            <a:r>
              <a:rPr lang="es-ES" dirty="0"/>
              <a:t>Cálculos de volúmenes.</a:t>
            </a:r>
          </a:p>
          <a:p>
            <a:r>
              <a:rPr lang="es-ES" dirty="0"/>
              <a:t>Análisis de riesgos ambientales.</a:t>
            </a:r>
          </a:p>
          <a:p>
            <a:r>
              <a:rPr lang="es-ES" dirty="0"/>
              <a:t>Los métodos para generar MDE son variados. A continuación se enumeran los principales:</a:t>
            </a:r>
          </a:p>
          <a:p>
            <a:r>
              <a:rPr lang="es-ES" dirty="0"/>
              <a:t>Altimetría: altímetros transportados en aviones o satélites que permiten determinar las diferencias de altitud entre la superficie terrestre y el vehículo que transporta el instrumental</a:t>
            </a:r>
          </a:p>
          <a:p>
            <a:r>
              <a:rPr lang="es-ES" dirty="0"/>
              <a:t>Interferometría de imágenes radar: un sensor RADAR emite un impulso electromagnético y lo recoge tras reflejarse en la superficie terrestre. Conociendo el tiempo de retardo del pulso y su velocidad puede estimarse la distancia entre satélite y terreno.</a:t>
            </a:r>
          </a:p>
          <a:p>
            <a:r>
              <a:rPr lang="es-ES" dirty="0"/>
              <a:t>Topografía convencional.</a:t>
            </a:r>
          </a:p>
          <a:p>
            <a:r>
              <a:rPr lang="es-ES" dirty="0"/>
              <a:t>Restitución fotogramétrica.</a:t>
            </a:r>
          </a:p>
          <a:p>
            <a:pPr lvl="8"/>
            <a:endParaRPr lang="es-ES" dirty="0"/>
          </a:p>
        </p:txBody>
      </p:sp>
      <p:pic>
        <p:nvPicPr>
          <p:cNvPr id="3074" name="Picture 2" descr="http://www.ign.gob.ar/archivos/geodesia/mde.png">
            <a:extLst>
              <a:ext uri="{FF2B5EF4-FFF2-40B4-BE49-F238E27FC236}">
                <a16:creationId xmlns:a16="http://schemas.microsoft.com/office/drawing/2014/main" id="{097EF708-747F-4264-A759-3501A88AF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139308"/>
            <a:ext cx="474345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76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CF3E93-12E3-4300-BF79-73486C534CAE}"/>
              </a:ext>
            </a:extLst>
          </p:cNvPr>
          <p:cNvSpPr>
            <a:spLocks noGrp="1"/>
          </p:cNvSpPr>
          <p:nvPr>
            <p:ph type="title"/>
          </p:nvPr>
        </p:nvSpPr>
        <p:spPr/>
        <p:txBody>
          <a:bodyPr/>
          <a:lstStyle/>
          <a:p>
            <a:r>
              <a:rPr lang="es-ES" dirty="0"/>
              <a:t>INFORMACION DE LA RED</a:t>
            </a:r>
          </a:p>
        </p:txBody>
      </p:sp>
      <p:sp>
        <p:nvSpPr>
          <p:cNvPr id="3" name="Marcador de contenido 2">
            <a:extLst>
              <a:ext uri="{FF2B5EF4-FFF2-40B4-BE49-F238E27FC236}">
                <a16:creationId xmlns:a16="http://schemas.microsoft.com/office/drawing/2014/main" id="{95D022F2-614F-4597-8CD4-90BBC47979B7}"/>
              </a:ext>
            </a:extLst>
          </p:cNvPr>
          <p:cNvSpPr>
            <a:spLocks noGrp="1"/>
          </p:cNvSpPr>
          <p:nvPr>
            <p:ph idx="1"/>
          </p:nvPr>
        </p:nvSpPr>
        <p:spPr/>
        <p:txBody>
          <a:bodyPr/>
          <a:lstStyle/>
          <a:p>
            <a:r>
              <a:rPr lang="es-ES" dirty="0"/>
              <a:t>Información suministrada por el Instituto Geográfico Nacional de la Republica Argentina</a:t>
            </a:r>
          </a:p>
          <a:p>
            <a:r>
              <a:rPr lang="es-ES" b="0" i="0" dirty="0">
                <a:solidFill>
                  <a:srgbClr val="2E2D29"/>
                </a:solidFill>
                <a:effectLst/>
                <a:latin typeface="Arial" panose="020B0604020202020204" pitchFamily="34" charset="0"/>
              </a:rPr>
              <a:t>web IGN (</a:t>
            </a:r>
            <a:r>
              <a:rPr lang="es-ES" b="0" i="0" u="none" strike="noStrike" dirty="0">
                <a:solidFill>
                  <a:srgbClr val="0088CC"/>
                </a:solidFill>
                <a:effectLst/>
                <a:latin typeface="Arial" panose="020B0604020202020204" pitchFamily="34" charset="0"/>
                <a:hlinkClick r:id="rId2" tooltip="http://www.ign.gob.ar/NuestrasActividades/Geodesia/Nivelacion/Busqueda"/>
              </a:rPr>
              <a:t>http://www.ign.gob.ar/NuestrasActividades/Geodesia/Nivelacion/Busqueda</a:t>
            </a:r>
            <a:r>
              <a:rPr lang="es-ES" b="0" i="0" dirty="0">
                <a:solidFill>
                  <a:srgbClr val="2E2D29"/>
                </a:solidFill>
                <a:effectLst/>
                <a:latin typeface="Arial" panose="020B0604020202020204" pitchFamily="34" charset="0"/>
              </a:rPr>
              <a:t>) donde se puede optar entre </a:t>
            </a:r>
            <a:r>
              <a:rPr lang="es-ES" b="1" i="0" dirty="0">
                <a:solidFill>
                  <a:srgbClr val="2E2D29"/>
                </a:solidFill>
                <a:effectLst/>
                <a:latin typeface="Arial" panose="020B0604020202020204" pitchFamily="34" charset="0"/>
              </a:rPr>
              <a:t>seis tipos de búsqueda </a:t>
            </a:r>
            <a:r>
              <a:rPr lang="es-ES" b="0" i="0" dirty="0">
                <a:solidFill>
                  <a:srgbClr val="2E2D29"/>
                </a:solidFill>
                <a:effectLst/>
                <a:latin typeface="Arial" panose="020B0604020202020204" pitchFamily="34" charset="0"/>
              </a:rPr>
              <a:t>-Sector, Proximidad, Nomenclatura del Punto, Carta Topográfica, Provincia/Departamento/Partido, Línea- lo que </a:t>
            </a:r>
            <a:r>
              <a:rPr lang="es-ES" b="1" i="0" dirty="0">
                <a:solidFill>
                  <a:srgbClr val="2E2D29"/>
                </a:solidFill>
                <a:effectLst/>
                <a:latin typeface="Arial" panose="020B0604020202020204" pitchFamily="34" charset="0"/>
              </a:rPr>
              <a:t>permite a los usuarios consultar de manera rápida, sencilla y eficaz </a:t>
            </a:r>
            <a:r>
              <a:rPr lang="es-ES" b="0" i="0" dirty="0">
                <a:solidFill>
                  <a:srgbClr val="2E2D29"/>
                </a:solidFill>
                <a:effectLst/>
                <a:latin typeface="Arial" panose="020B0604020202020204" pitchFamily="34" charset="0"/>
              </a:rPr>
              <a:t>la ubicación aproximada de los puntos fijos de nivelación, descargar gráficos de recorrido, fotos y monografías de los mismos en forma </a:t>
            </a:r>
            <a:r>
              <a:rPr lang="es-ES" b="1" i="0" dirty="0">
                <a:solidFill>
                  <a:srgbClr val="2E2D29"/>
                </a:solidFill>
                <a:effectLst/>
                <a:latin typeface="Arial" panose="020B0604020202020204" pitchFamily="34" charset="0"/>
              </a:rPr>
              <a:t>gratuita </a:t>
            </a:r>
            <a:r>
              <a:rPr lang="es-ES" b="0" i="0" dirty="0">
                <a:solidFill>
                  <a:srgbClr val="2E2D29"/>
                </a:solidFill>
                <a:effectLst/>
                <a:latin typeface="Arial" panose="020B0604020202020204" pitchFamily="34" charset="0"/>
              </a:rPr>
              <a:t>. La información consultada </a:t>
            </a:r>
            <a:r>
              <a:rPr lang="es-ES" b="1" i="0" dirty="0">
                <a:solidFill>
                  <a:srgbClr val="2E2D29"/>
                </a:solidFill>
                <a:effectLst/>
                <a:latin typeface="Arial" panose="020B0604020202020204" pitchFamily="34" charset="0"/>
              </a:rPr>
              <a:t>puede exportarse a cinco formatos distintos (.xls, .</a:t>
            </a:r>
            <a:r>
              <a:rPr lang="es-ES" b="1" i="0" dirty="0" err="1">
                <a:solidFill>
                  <a:srgbClr val="2E2D29"/>
                </a:solidFill>
                <a:effectLst/>
                <a:latin typeface="Arial" panose="020B0604020202020204" pitchFamily="34" charset="0"/>
              </a:rPr>
              <a:t>kml</a:t>
            </a:r>
            <a:r>
              <a:rPr lang="es-ES" b="1" i="0" dirty="0">
                <a:solidFill>
                  <a:srgbClr val="2E2D29"/>
                </a:solidFill>
                <a:effectLst/>
                <a:latin typeface="Arial" panose="020B0604020202020204" pitchFamily="34" charset="0"/>
              </a:rPr>
              <a:t>, .</a:t>
            </a:r>
            <a:r>
              <a:rPr lang="es-ES" b="1" i="0" dirty="0" err="1">
                <a:solidFill>
                  <a:srgbClr val="2E2D29"/>
                </a:solidFill>
                <a:effectLst/>
                <a:latin typeface="Arial" panose="020B0604020202020204" pitchFamily="34" charset="0"/>
              </a:rPr>
              <a:t>gpx</a:t>
            </a:r>
            <a:r>
              <a:rPr lang="es-ES" b="1" i="0" dirty="0">
                <a:solidFill>
                  <a:srgbClr val="2E2D29"/>
                </a:solidFill>
                <a:effectLst/>
                <a:latin typeface="Arial" panose="020B0604020202020204" pitchFamily="34" charset="0"/>
              </a:rPr>
              <a:t>, .</a:t>
            </a:r>
            <a:r>
              <a:rPr lang="es-ES" b="1" i="0" dirty="0" err="1">
                <a:solidFill>
                  <a:srgbClr val="2E2D29"/>
                </a:solidFill>
                <a:effectLst/>
                <a:latin typeface="Arial" panose="020B0604020202020204" pitchFamily="34" charset="0"/>
              </a:rPr>
              <a:t>wpt</a:t>
            </a:r>
            <a:r>
              <a:rPr lang="es-ES" b="1" i="0" dirty="0">
                <a:solidFill>
                  <a:srgbClr val="2E2D29"/>
                </a:solidFill>
                <a:effectLst/>
                <a:latin typeface="Arial" panose="020B0604020202020204" pitchFamily="34" charset="0"/>
              </a:rPr>
              <a:t>, .</a:t>
            </a:r>
            <a:r>
              <a:rPr lang="es-ES" b="1" i="0" dirty="0" err="1">
                <a:solidFill>
                  <a:srgbClr val="2E2D29"/>
                </a:solidFill>
                <a:effectLst/>
                <a:latin typeface="Arial" panose="020B0604020202020204" pitchFamily="34" charset="0"/>
              </a:rPr>
              <a:t>shp</a:t>
            </a:r>
            <a:r>
              <a:rPr lang="es-ES" b="1" i="0" dirty="0">
                <a:solidFill>
                  <a:srgbClr val="2E2D29"/>
                </a:solidFill>
                <a:effectLst/>
                <a:latin typeface="Arial" panose="020B0604020202020204" pitchFamily="34" charset="0"/>
              </a:rPr>
              <a:t>) </a:t>
            </a:r>
            <a:r>
              <a:rPr lang="es-ES" b="0" i="0" dirty="0">
                <a:solidFill>
                  <a:srgbClr val="2E2D29"/>
                </a:solidFill>
                <a:effectLst/>
                <a:latin typeface="Arial" panose="020B0604020202020204" pitchFamily="34" charset="0"/>
              </a:rPr>
              <a:t>, de acuerdo a las exigencias y necesidades de cada usuario.</a:t>
            </a:r>
            <a:endParaRPr lang="es-ES" dirty="0"/>
          </a:p>
        </p:txBody>
      </p:sp>
    </p:spTree>
    <p:extLst>
      <p:ext uri="{BB962C8B-B14F-4D97-AF65-F5344CB8AC3E}">
        <p14:creationId xmlns:p14="http://schemas.microsoft.com/office/powerpoint/2010/main" val="338430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F4C93-ACA5-43B9-9E22-6CF6B78965F1}"/>
              </a:ext>
            </a:extLst>
          </p:cNvPr>
          <p:cNvSpPr>
            <a:spLocks noGrp="1"/>
          </p:cNvSpPr>
          <p:nvPr>
            <p:ph type="title"/>
          </p:nvPr>
        </p:nvSpPr>
        <p:spPr/>
        <p:txBody>
          <a:bodyPr/>
          <a:lstStyle/>
          <a:p>
            <a:r>
              <a:rPr lang="es-ES" dirty="0"/>
              <a:t>ESTRUCTURA DE LOS PUNTOS FIJOS DE NIVELACION (IGN)</a:t>
            </a:r>
          </a:p>
        </p:txBody>
      </p:sp>
      <p:sp>
        <p:nvSpPr>
          <p:cNvPr id="3" name="Marcador de contenido 2">
            <a:extLst>
              <a:ext uri="{FF2B5EF4-FFF2-40B4-BE49-F238E27FC236}">
                <a16:creationId xmlns:a16="http://schemas.microsoft.com/office/drawing/2014/main" id="{2293AE2D-11F5-4CC3-A634-7F3E1C19C375}"/>
              </a:ext>
            </a:extLst>
          </p:cNvPr>
          <p:cNvSpPr>
            <a:spLocks noGrp="1"/>
          </p:cNvSpPr>
          <p:nvPr>
            <p:ph idx="1"/>
          </p:nvPr>
        </p:nvSpPr>
        <p:spPr/>
        <p:txBody>
          <a:bodyPr>
            <a:normAutofit fontScale="40000" lnSpcReduction="20000"/>
          </a:bodyPr>
          <a:lstStyle/>
          <a:p>
            <a:pPr algn="l"/>
            <a:r>
              <a:rPr lang="es-ES" b="0" i="0" dirty="0">
                <a:solidFill>
                  <a:srgbClr val="2E2D29"/>
                </a:solidFill>
                <a:effectLst/>
                <a:latin typeface="Arial" panose="020B0604020202020204" pitchFamily="34" charset="0"/>
              </a:rPr>
              <a:t>La nomenclatura oficial adoptada por el IGN se estructura a partir de las siguientes convenciones:</a:t>
            </a:r>
          </a:p>
          <a:p>
            <a:pPr algn="l"/>
            <a:r>
              <a:rPr lang="es-ES" b="1" i="0" dirty="0">
                <a:solidFill>
                  <a:srgbClr val="2E2D29"/>
                </a:solidFill>
                <a:effectLst/>
                <a:latin typeface="Arial" panose="020B0604020202020204" pitchFamily="34" charset="0"/>
              </a:rPr>
              <a:t>Puntos fijos de Alta Precisión:</a:t>
            </a:r>
            <a:r>
              <a:rPr lang="es-ES" b="0" i="0" dirty="0">
                <a:solidFill>
                  <a:srgbClr val="2E2D29"/>
                </a:solidFill>
                <a:effectLst/>
                <a:latin typeface="Arial" panose="020B0604020202020204" pitchFamily="34" charset="0"/>
              </a:rPr>
              <a:t> La nomenclatura que distingue a los puntos fijos de nivelación de Alta Precisión es del tipo “</a:t>
            </a:r>
            <a:r>
              <a:rPr lang="es-ES" b="0" i="0" dirty="0" err="1">
                <a:solidFill>
                  <a:srgbClr val="2E2D29"/>
                </a:solidFill>
                <a:effectLst/>
                <a:latin typeface="Arial" panose="020B0604020202020204" pitchFamily="34" charset="0"/>
              </a:rPr>
              <a:t>PFxxN</a:t>
            </a:r>
            <a:r>
              <a:rPr lang="es-ES" b="0" i="0" dirty="0">
                <a:solidFill>
                  <a:srgbClr val="2E2D29"/>
                </a:solidFill>
                <a:effectLst/>
                <a:latin typeface="Arial" panose="020B0604020202020204" pitchFamily="34" charset="0"/>
              </a:rPr>
              <a:t>(</a:t>
            </a:r>
            <a:r>
              <a:rPr lang="es-ES" b="0" i="0" dirty="0" err="1">
                <a:solidFill>
                  <a:srgbClr val="2E2D29"/>
                </a:solidFill>
                <a:effectLst/>
                <a:latin typeface="Arial" panose="020B0604020202020204" pitchFamily="34" charset="0"/>
              </a:rPr>
              <a:t>yyy</a:t>
            </a:r>
            <a:r>
              <a:rPr lang="es-ES" b="0" i="0" dirty="0">
                <a:solidFill>
                  <a:srgbClr val="2E2D29"/>
                </a:solidFill>
                <a:effectLst/>
                <a:latin typeface="Arial" panose="020B0604020202020204" pitchFamily="34" charset="0"/>
              </a:rPr>
              <a:t>)”, donde “</a:t>
            </a:r>
            <a:r>
              <a:rPr lang="es-ES" b="0" i="0" dirty="0" err="1">
                <a:solidFill>
                  <a:srgbClr val="2E2D29"/>
                </a:solidFill>
                <a:effectLst/>
                <a:latin typeface="Arial" panose="020B0604020202020204" pitchFamily="34" charset="0"/>
              </a:rPr>
              <a:t>xx</a:t>
            </a:r>
            <a:r>
              <a:rPr lang="es-ES" b="0" i="0" dirty="0">
                <a:solidFill>
                  <a:srgbClr val="2E2D29"/>
                </a:solidFill>
                <a:effectLst/>
                <a:latin typeface="Arial" panose="020B0604020202020204" pitchFamily="34" charset="0"/>
              </a:rPr>
              <a:t>” caracteriza a la numeración del punto fijo dentro de la línea, y “</a:t>
            </a:r>
            <a:r>
              <a:rPr lang="es-ES" b="0" i="0" dirty="0" err="1">
                <a:solidFill>
                  <a:srgbClr val="2E2D29"/>
                </a:solidFill>
                <a:effectLst/>
                <a:latin typeface="Arial" panose="020B0604020202020204" pitchFamily="34" charset="0"/>
              </a:rPr>
              <a:t>yyy</a:t>
            </a:r>
            <a:r>
              <a:rPr lang="es-ES" b="0" i="0" dirty="0">
                <a:solidFill>
                  <a:srgbClr val="2E2D29"/>
                </a:solidFill>
                <a:effectLst/>
                <a:latin typeface="Arial" panose="020B0604020202020204" pitchFamily="34" charset="0"/>
              </a:rPr>
              <a:t>” al número de la línea de nivelación. Por ejemplo, PF10N(123)</a:t>
            </a:r>
          </a:p>
          <a:p>
            <a:pPr algn="l"/>
            <a:r>
              <a:rPr lang="es-ES" b="1" i="0" dirty="0">
                <a:solidFill>
                  <a:srgbClr val="2E2D29"/>
                </a:solidFill>
                <a:effectLst/>
                <a:latin typeface="Arial" panose="020B0604020202020204" pitchFamily="34" charset="0"/>
              </a:rPr>
              <a:t>Puntos fijos de Precisión:</a:t>
            </a:r>
            <a:r>
              <a:rPr lang="es-ES" b="0" i="0" dirty="0">
                <a:solidFill>
                  <a:srgbClr val="2E2D29"/>
                </a:solidFill>
                <a:effectLst/>
                <a:latin typeface="Arial" panose="020B0604020202020204" pitchFamily="34" charset="0"/>
              </a:rPr>
              <a:t> La nomenclatura que distingue a los puntos fijos de nivelación de Precisión es del tipo “</a:t>
            </a:r>
            <a:r>
              <a:rPr lang="es-ES" b="0" i="0" dirty="0" err="1">
                <a:solidFill>
                  <a:srgbClr val="2E2D29"/>
                </a:solidFill>
                <a:effectLst/>
                <a:latin typeface="Arial" panose="020B0604020202020204" pitchFamily="34" charset="0"/>
              </a:rPr>
              <a:t>PFxxn</a:t>
            </a:r>
            <a:r>
              <a:rPr lang="es-ES" b="0" i="0" dirty="0">
                <a:solidFill>
                  <a:srgbClr val="2E2D29"/>
                </a:solidFill>
                <a:effectLst/>
                <a:latin typeface="Arial" panose="020B0604020202020204" pitchFamily="34" charset="0"/>
              </a:rPr>
              <a:t>(</a:t>
            </a:r>
            <a:r>
              <a:rPr lang="es-ES" b="0" i="0" dirty="0" err="1">
                <a:solidFill>
                  <a:srgbClr val="2E2D29"/>
                </a:solidFill>
                <a:effectLst/>
                <a:latin typeface="Arial" panose="020B0604020202020204" pitchFamily="34" charset="0"/>
              </a:rPr>
              <a:t>yyy</a:t>
            </a:r>
            <a:r>
              <a:rPr lang="es-ES" b="0" i="0" dirty="0">
                <a:solidFill>
                  <a:srgbClr val="2E2D29"/>
                </a:solidFill>
                <a:effectLst/>
                <a:latin typeface="Arial" panose="020B0604020202020204" pitchFamily="34" charset="0"/>
              </a:rPr>
              <a:t>)Z”, donde “</a:t>
            </a:r>
            <a:r>
              <a:rPr lang="es-ES" b="0" i="0" dirty="0" err="1">
                <a:solidFill>
                  <a:srgbClr val="2E2D29"/>
                </a:solidFill>
                <a:effectLst/>
                <a:latin typeface="Arial" panose="020B0604020202020204" pitchFamily="34" charset="0"/>
              </a:rPr>
              <a:t>xx</a:t>
            </a:r>
            <a:r>
              <a:rPr lang="es-ES" b="0" i="0" dirty="0">
                <a:solidFill>
                  <a:srgbClr val="2E2D29"/>
                </a:solidFill>
                <a:effectLst/>
                <a:latin typeface="Arial" panose="020B0604020202020204" pitchFamily="34" charset="0"/>
              </a:rPr>
              <a:t>” caracteriza a la numeración del punto fijo dentro de la línea, “</a:t>
            </a:r>
            <a:r>
              <a:rPr lang="es-ES" b="0" i="0" dirty="0" err="1">
                <a:solidFill>
                  <a:srgbClr val="2E2D29"/>
                </a:solidFill>
                <a:effectLst/>
                <a:latin typeface="Arial" panose="020B0604020202020204" pitchFamily="34" charset="0"/>
              </a:rPr>
              <a:t>yyy</a:t>
            </a:r>
            <a:r>
              <a:rPr lang="es-ES" b="0" i="0" dirty="0">
                <a:solidFill>
                  <a:srgbClr val="2E2D29"/>
                </a:solidFill>
                <a:effectLst/>
                <a:latin typeface="Arial" panose="020B0604020202020204" pitchFamily="34" charset="0"/>
              </a:rPr>
              <a:t>” indica el polígono en el cual está inscripto el punto fijo, y “Z” individualiza mediante una letra mayúscula la línea de nivelación del cual forma parte el punto fijo de Precisión. Por ejemplo, PF10n(43)B</a:t>
            </a:r>
          </a:p>
          <a:p>
            <a:pPr algn="l"/>
            <a:r>
              <a:rPr lang="es-ES" b="1" i="0" dirty="0">
                <a:solidFill>
                  <a:srgbClr val="2E2D29"/>
                </a:solidFill>
                <a:effectLst/>
                <a:latin typeface="Arial" panose="020B0604020202020204" pitchFamily="34" charset="0"/>
              </a:rPr>
              <a:t>Puntos fijos Topográficos:</a:t>
            </a:r>
            <a:r>
              <a:rPr lang="es-ES" b="0" i="0" dirty="0">
                <a:solidFill>
                  <a:srgbClr val="2E2D29"/>
                </a:solidFill>
                <a:effectLst/>
                <a:latin typeface="Arial" panose="020B0604020202020204" pitchFamily="34" charset="0"/>
              </a:rPr>
              <a:t> La nomenclatura que distingue a los puntos fijos de nivelación Topográfica es del tipo “</a:t>
            </a:r>
            <a:r>
              <a:rPr lang="es-ES" b="0" i="0" dirty="0" err="1">
                <a:solidFill>
                  <a:srgbClr val="2E2D29"/>
                </a:solidFill>
                <a:effectLst/>
                <a:latin typeface="Arial" panose="020B0604020202020204" pitchFamily="34" charset="0"/>
              </a:rPr>
              <a:t>PFxxn</a:t>
            </a:r>
            <a:r>
              <a:rPr lang="es-ES" b="0" i="0" dirty="0">
                <a:solidFill>
                  <a:srgbClr val="2E2D29"/>
                </a:solidFill>
                <a:effectLst/>
                <a:latin typeface="Arial" panose="020B0604020202020204" pitchFamily="34" charset="0"/>
              </a:rPr>
              <a:t>(</a:t>
            </a:r>
            <a:r>
              <a:rPr lang="es-ES" b="0" i="0" dirty="0" err="1">
                <a:solidFill>
                  <a:srgbClr val="2E2D29"/>
                </a:solidFill>
                <a:effectLst/>
                <a:latin typeface="Arial" panose="020B0604020202020204" pitchFamily="34" charset="0"/>
              </a:rPr>
              <a:t>yyy</a:t>
            </a:r>
            <a:r>
              <a:rPr lang="es-ES" b="0" i="0" dirty="0">
                <a:solidFill>
                  <a:srgbClr val="2E2D29"/>
                </a:solidFill>
                <a:effectLst/>
                <a:latin typeface="Arial" panose="020B0604020202020204" pitchFamily="34" charset="0"/>
              </a:rPr>
              <a:t>)z”, donde “</a:t>
            </a:r>
            <a:r>
              <a:rPr lang="es-ES" b="0" i="0" dirty="0" err="1">
                <a:solidFill>
                  <a:srgbClr val="2E2D29"/>
                </a:solidFill>
                <a:effectLst/>
                <a:latin typeface="Arial" panose="020B0604020202020204" pitchFamily="34" charset="0"/>
              </a:rPr>
              <a:t>xx</a:t>
            </a:r>
            <a:r>
              <a:rPr lang="es-ES" b="0" i="0" dirty="0">
                <a:solidFill>
                  <a:srgbClr val="2E2D29"/>
                </a:solidFill>
                <a:effectLst/>
                <a:latin typeface="Arial" panose="020B0604020202020204" pitchFamily="34" charset="0"/>
              </a:rPr>
              <a:t>” caracteriza a la numeración del punto fijo dentro de la línea, “</a:t>
            </a:r>
            <a:r>
              <a:rPr lang="es-ES" b="0" i="0" dirty="0" err="1">
                <a:solidFill>
                  <a:srgbClr val="2E2D29"/>
                </a:solidFill>
                <a:effectLst/>
                <a:latin typeface="Arial" panose="020B0604020202020204" pitchFamily="34" charset="0"/>
              </a:rPr>
              <a:t>yyy</a:t>
            </a:r>
            <a:r>
              <a:rPr lang="es-ES" b="0" i="0" dirty="0">
                <a:solidFill>
                  <a:srgbClr val="2E2D29"/>
                </a:solidFill>
                <a:effectLst/>
                <a:latin typeface="Arial" panose="020B0604020202020204" pitchFamily="34" charset="0"/>
              </a:rPr>
              <a:t>” indica el polígono en el cual está inscripto el punto fijo, y “z” individualiza mediante una letra minúscula la línea de nivelación del cual forma parte el punto fijo Topográfica. Por ejemplo, PF10n(28)a</a:t>
            </a:r>
          </a:p>
          <a:p>
            <a:pPr algn="l"/>
            <a:r>
              <a:rPr lang="es-ES" b="1" i="0" dirty="0">
                <a:solidFill>
                  <a:srgbClr val="2E2D29"/>
                </a:solidFill>
                <a:effectLst/>
                <a:latin typeface="Arial" panose="020B0604020202020204" pitchFamily="34" charset="0"/>
              </a:rPr>
              <a:t>Nodales:</a:t>
            </a:r>
            <a:r>
              <a:rPr lang="es-ES" b="0" i="0" dirty="0">
                <a:solidFill>
                  <a:srgbClr val="2E2D29"/>
                </a:solidFill>
                <a:effectLst/>
                <a:latin typeface="Arial" panose="020B0604020202020204" pitchFamily="34" charset="0"/>
              </a:rPr>
              <a:t> La nomenclatura que distingue a los puntos fijos nodales es del tipo “NODAL XXX”, donde “XXX” caracteriza al número del nodal especificado. Por ejemplo, NODAL 15</a:t>
            </a:r>
          </a:p>
          <a:p>
            <a:pPr algn="l"/>
            <a:r>
              <a:rPr lang="es-ES" b="1" i="0" dirty="0">
                <a:solidFill>
                  <a:srgbClr val="2E2D29"/>
                </a:solidFill>
                <a:effectLst/>
                <a:latin typeface="Arial" panose="020B0604020202020204" pitchFamily="34" charset="0"/>
              </a:rPr>
              <a:t>Puntos Trigonométricos:</a:t>
            </a:r>
            <a:r>
              <a:rPr lang="es-ES" b="0" i="0" dirty="0">
                <a:solidFill>
                  <a:srgbClr val="2E2D29"/>
                </a:solidFill>
                <a:effectLst/>
                <a:latin typeface="Arial" panose="020B0604020202020204" pitchFamily="34" charset="0"/>
              </a:rPr>
              <a:t> La nomenclatura que distingue a los puntos trigonométricos incluidos en la base de datos de nivelación es del tipo “P.T. </a:t>
            </a:r>
            <a:r>
              <a:rPr lang="es-ES" b="0" i="0" dirty="0" err="1">
                <a:solidFill>
                  <a:srgbClr val="2E2D29"/>
                </a:solidFill>
                <a:effectLst/>
                <a:latin typeface="Arial" panose="020B0604020202020204" pitchFamily="34" charset="0"/>
              </a:rPr>
              <a:t>xx</a:t>
            </a:r>
            <a:r>
              <a:rPr lang="es-ES" b="0" i="0" dirty="0">
                <a:solidFill>
                  <a:srgbClr val="2E2D29"/>
                </a:solidFill>
                <a:effectLst/>
                <a:latin typeface="Arial" panose="020B0604020202020204" pitchFamily="34" charset="0"/>
              </a:rPr>
              <a:t>-y-</a:t>
            </a:r>
            <a:r>
              <a:rPr lang="es-ES" b="0" i="0" dirty="0" err="1">
                <a:solidFill>
                  <a:srgbClr val="2E2D29"/>
                </a:solidFill>
                <a:effectLst/>
                <a:latin typeface="Arial" panose="020B0604020202020204" pitchFamily="34" charset="0"/>
              </a:rPr>
              <a:t>zzzz</a:t>
            </a:r>
            <a:r>
              <a:rPr lang="es-ES" b="0" i="0" dirty="0">
                <a:solidFill>
                  <a:srgbClr val="2E2D29"/>
                </a:solidFill>
                <a:effectLst/>
                <a:latin typeface="Arial" panose="020B0604020202020204" pitchFamily="34" charset="0"/>
              </a:rPr>
              <a:t>”, donde “</a:t>
            </a:r>
            <a:r>
              <a:rPr lang="es-ES" b="0" i="0" dirty="0" err="1">
                <a:solidFill>
                  <a:srgbClr val="2E2D29"/>
                </a:solidFill>
                <a:effectLst/>
                <a:latin typeface="Arial" panose="020B0604020202020204" pitchFamily="34" charset="0"/>
              </a:rPr>
              <a:t>xx</a:t>
            </a:r>
            <a:r>
              <a:rPr lang="es-ES" b="0" i="0" dirty="0">
                <a:solidFill>
                  <a:srgbClr val="2E2D29"/>
                </a:solidFill>
                <a:effectLst/>
                <a:latin typeface="Arial" panose="020B0604020202020204" pitchFamily="34" charset="0"/>
              </a:rPr>
              <a:t>” caracteriza a la unidad geodésica que forma parte, “y” indica el orden de precisión de la red trigonométrica que le dio origen, y “</a:t>
            </a:r>
            <a:r>
              <a:rPr lang="es-ES" b="0" i="0" dirty="0" err="1">
                <a:solidFill>
                  <a:srgbClr val="2E2D29"/>
                </a:solidFill>
                <a:effectLst/>
                <a:latin typeface="Arial" panose="020B0604020202020204" pitchFamily="34" charset="0"/>
              </a:rPr>
              <a:t>zzzz</a:t>
            </a:r>
            <a:r>
              <a:rPr lang="es-ES" b="0" i="0" dirty="0">
                <a:solidFill>
                  <a:srgbClr val="2E2D29"/>
                </a:solidFill>
                <a:effectLst/>
                <a:latin typeface="Arial" panose="020B0604020202020204" pitchFamily="34" charset="0"/>
              </a:rPr>
              <a:t>” representa la numeración asociada a ese punto. Por ejemplo, P.T. 7D-II-0553</a:t>
            </a:r>
          </a:p>
          <a:p>
            <a:pPr algn="l"/>
            <a:r>
              <a:rPr lang="es-ES" b="1" i="0" dirty="0">
                <a:solidFill>
                  <a:srgbClr val="2E2D29"/>
                </a:solidFill>
                <a:effectLst/>
                <a:latin typeface="Arial" panose="020B0604020202020204" pitchFamily="34" charset="0"/>
              </a:rPr>
              <a:t>Puntos de Azimut:</a:t>
            </a:r>
            <a:r>
              <a:rPr lang="es-ES" b="0" i="0" dirty="0">
                <a:solidFill>
                  <a:srgbClr val="2E2D29"/>
                </a:solidFill>
                <a:effectLst/>
                <a:latin typeface="Arial" panose="020B0604020202020204" pitchFamily="34" charset="0"/>
              </a:rPr>
              <a:t> La nomenclatura que distingue a los puntos de Azimut incluidos en la base de datos de nivelación es del tipo “</a:t>
            </a:r>
            <a:r>
              <a:rPr lang="es-ES" b="0" i="0" dirty="0" err="1">
                <a:solidFill>
                  <a:srgbClr val="2E2D29"/>
                </a:solidFill>
                <a:effectLst/>
                <a:latin typeface="Arial" panose="020B0604020202020204" pitchFamily="34" charset="0"/>
              </a:rPr>
              <a:t>P.Az</a:t>
            </a:r>
            <a:r>
              <a:rPr lang="es-ES" b="0" i="0" dirty="0">
                <a:solidFill>
                  <a:srgbClr val="2E2D29"/>
                </a:solidFill>
                <a:effectLst/>
                <a:latin typeface="Arial" panose="020B0604020202020204" pitchFamily="34" charset="0"/>
              </a:rPr>
              <a:t>. </a:t>
            </a:r>
            <a:r>
              <a:rPr lang="es-ES" b="0" i="0" dirty="0" err="1">
                <a:solidFill>
                  <a:srgbClr val="2E2D29"/>
                </a:solidFill>
                <a:effectLst/>
                <a:latin typeface="Arial" panose="020B0604020202020204" pitchFamily="34" charset="0"/>
              </a:rPr>
              <a:t>xx</a:t>
            </a:r>
            <a:r>
              <a:rPr lang="es-ES" b="0" i="0" dirty="0">
                <a:solidFill>
                  <a:srgbClr val="2E2D29"/>
                </a:solidFill>
                <a:effectLst/>
                <a:latin typeface="Arial" panose="020B0604020202020204" pitchFamily="34" charset="0"/>
              </a:rPr>
              <a:t>-y-</a:t>
            </a:r>
            <a:r>
              <a:rPr lang="es-ES" b="0" i="0" dirty="0" err="1">
                <a:solidFill>
                  <a:srgbClr val="2E2D29"/>
                </a:solidFill>
                <a:effectLst/>
                <a:latin typeface="Arial" panose="020B0604020202020204" pitchFamily="34" charset="0"/>
              </a:rPr>
              <a:t>zzzz</a:t>
            </a:r>
            <a:r>
              <a:rPr lang="es-ES" b="0" i="0" dirty="0">
                <a:solidFill>
                  <a:srgbClr val="2E2D29"/>
                </a:solidFill>
                <a:effectLst/>
                <a:latin typeface="Arial" panose="020B0604020202020204" pitchFamily="34" charset="0"/>
              </a:rPr>
              <a:t>”, donde “</a:t>
            </a:r>
            <a:r>
              <a:rPr lang="es-ES" b="0" i="0" dirty="0" err="1">
                <a:solidFill>
                  <a:srgbClr val="2E2D29"/>
                </a:solidFill>
                <a:effectLst/>
                <a:latin typeface="Arial" panose="020B0604020202020204" pitchFamily="34" charset="0"/>
              </a:rPr>
              <a:t>xx</a:t>
            </a:r>
            <a:r>
              <a:rPr lang="es-ES" b="0" i="0" dirty="0">
                <a:solidFill>
                  <a:srgbClr val="2E2D29"/>
                </a:solidFill>
                <a:effectLst/>
                <a:latin typeface="Arial" panose="020B0604020202020204" pitchFamily="34" charset="0"/>
              </a:rPr>
              <a:t>” caracteriza a la unidad geodésica que forma parte, “y” indica el orden de precisión de la red trigonométrica que le dio origen, y “</a:t>
            </a:r>
            <a:r>
              <a:rPr lang="es-ES" b="0" i="0" dirty="0" err="1">
                <a:solidFill>
                  <a:srgbClr val="2E2D29"/>
                </a:solidFill>
                <a:effectLst/>
                <a:latin typeface="Arial" panose="020B0604020202020204" pitchFamily="34" charset="0"/>
              </a:rPr>
              <a:t>zzzz</a:t>
            </a:r>
            <a:r>
              <a:rPr lang="es-ES" b="0" i="0" dirty="0">
                <a:solidFill>
                  <a:srgbClr val="2E2D29"/>
                </a:solidFill>
                <a:effectLst/>
                <a:latin typeface="Arial" panose="020B0604020202020204" pitchFamily="34" charset="0"/>
              </a:rPr>
              <a:t>” representa la numeración asociada a ese punto. Por ejemplo, </a:t>
            </a:r>
            <a:r>
              <a:rPr lang="es-ES" b="0" i="0" dirty="0" err="1">
                <a:solidFill>
                  <a:srgbClr val="2E2D29"/>
                </a:solidFill>
                <a:effectLst/>
                <a:latin typeface="Arial" panose="020B0604020202020204" pitchFamily="34" charset="0"/>
              </a:rPr>
              <a:t>P.Az</a:t>
            </a:r>
            <a:r>
              <a:rPr lang="es-ES" b="0" i="0" dirty="0">
                <a:solidFill>
                  <a:srgbClr val="2E2D29"/>
                </a:solidFill>
                <a:effectLst/>
                <a:latin typeface="Arial" panose="020B0604020202020204" pitchFamily="34" charset="0"/>
              </a:rPr>
              <a:t>. 3H-II-0536</a:t>
            </a:r>
          </a:p>
          <a:p>
            <a:pPr algn="l"/>
            <a:r>
              <a:rPr lang="es-ES" b="1" i="0" dirty="0">
                <a:solidFill>
                  <a:srgbClr val="2E2D29"/>
                </a:solidFill>
                <a:effectLst/>
                <a:latin typeface="Arial" panose="020B0604020202020204" pitchFamily="34" charset="0"/>
              </a:rPr>
              <a:t>Puntos Astronómicos:</a:t>
            </a:r>
            <a:r>
              <a:rPr lang="es-ES" b="0" i="0" dirty="0">
                <a:solidFill>
                  <a:srgbClr val="2E2D29"/>
                </a:solidFill>
                <a:effectLst/>
                <a:latin typeface="Arial" panose="020B0604020202020204" pitchFamily="34" charset="0"/>
              </a:rPr>
              <a:t> La nomenclatura que distingue a los puntos astronómicos incluidos en la base de datos de nivelación es del tipo “</a:t>
            </a:r>
            <a:r>
              <a:rPr lang="es-ES" b="0" i="0" dirty="0" err="1">
                <a:solidFill>
                  <a:srgbClr val="2E2D29"/>
                </a:solidFill>
                <a:effectLst/>
                <a:latin typeface="Arial" panose="020B0604020202020204" pitchFamily="34" charset="0"/>
              </a:rPr>
              <a:t>P.Astr</a:t>
            </a:r>
            <a:r>
              <a:rPr lang="es-ES" b="0" i="0" dirty="0">
                <a:solidFill>
                  <a:srgbClr val="2E2D29"/>
                </a:solidFill>
                <a:effectLst/>
                <a:latin typeface="Arial" panose="020B0604020202020204" pitchFamily="34" charset="0"/>
              </a:rPr>
              <a:t>. x-y-</a:t>
            </a:r>
            <a:r>
              <a:rPr lang="es-ES" b="0" i="0" dirty="0" err="1">
                <a:solidFill>
                  <a:srgbClr val="2E2D29"/>
                </a:solidFill>
                <a:effectLst/>
                <a:latin typeface="Arial" panose="020B0604020202020204" pitchFamily="34" charset="0"/>
              </a:rPr>
              <a:t>zzzz</a:t>
            </a:r>
            <a:r>
              <a:rPr lang="es-ES" b="0" i="0" dirty="0">
                <a:solidFill>
                  <a:srgbClr val="2E2D29"/>
                </a:solidFill>
                <a:effectLst/>
                <a:latin typeface="Arial" panose="020B0604020202020204" pitchFamily="34" charset="0"/>
              </a:rPr>
              <a:t>”, donde “x” caracteriza a la unidad geodésica que forma parte, “y” indica el orden de precisión de la red trigonométrica que le dio origen, y “</a:t>
            </a:r>
            <a:r>
              <a:rPr lang="es-ES" b="0" i="0" dirty="0" err="1">
                <a:solidFill>
                  <a:srgbClr val="2E2D29"/>
                </a:solidFill>
                <a:effectLst/>
                <a:latin typeface="Arial" panose="020B0604020202020204" pitchFamily="34" charset="0"/>
              </a:rPr>
              <a:t>zzzz</a:t>
            </a:r>
            <a:r>
              <a:rPr lang="es-ES" b="0" i="0" dirty="0">
                <a:solidFill>
                  <a:srgbClr val="2E2D29"/>
                </a:solidFill>
                <a:effectLst/>
                <a:latin typeface="Arial" panose="020B0604020202020204" pitchFamily="34" charset="0"/>
              </a:rPr>
              <a:t>” representa la numeración asociada a ese punto. Por ejemplo, </a:t>
            </a:r>
            <a:r>
              <a:rPr lang="es-ES" b="0" i="0" dirty="0" err="1">
                <a:solidFill>
                  <a:srgbClr val="2E2D29"/>
                </a:solidFill>
                <a:effectLst/>
                <a:latin typeface="Arial" panose="020B0604020202020204" pitchFamily="34" charset="0"/>
              </a:rPr>
              <a:t>P.Astr</a:t>
            </a:r>
            <a:r>
              <a:rPr lang="es-ES" b="0" i="0" dirty="0">
                <a:solidFill>
                  <a:srgbClr val="2E2D29"/>
                </a:solidFill>
                <a:effectLst/>
                <a:latin typeface="Arial" panose="020B0604020202020204" pitchFamily="34" charset="0"/>
              </a:rPr>
              <a:t>. 7-I-0343</a:t>
            </a:r>
          </a:p>
          <a:p>
            <a:pPr algn="l"/>
            <a:r>
              <a:rPr lang="es-ES" b="0" i="0" dirty="0">
                <a:solidFill>
                  <a:srgbClr val="2E2D29"/>
                </a:solidFill>
                <a:effectLst/>
                <a:latin typeface="Arial" panose="020B0604020202020204" pitchFamily="34" charset="0"/>
              </a:rPr>
              <a:t>En aquellos casos en que las líneas de nivelación hayan sido construidas y medidas anterior a la promulgación de la antigua Ley de la Carta (año 1941), la convención utilizada para la nomenclatura será análoga, aunque en este caso prescindirá de los paréntesis descriptos anteriormente, Por ejemplo, PF10N23</a:t>
            </a:r>
          </a:p>
          <a:p>
            <a:endParaRPr lang="es-ES" dirty="0"/>
          </a:p>
        </p:txBody>
      </p:sp>
    </p:spTree>
    <p:extLst>
      <p:ext uri="{BB962C8B-B14F-4D97-AF65-F5344CB8AC3E}">
        <p14:creationId xmlns:p14="http://schemas.microsoft.com/office/powerpoint/2010/main" val="255697128"/>
      </p:ext>
    </p:extLst>
  </p:cSld>
  <p:clrMapOvr>
    <a:masterClrMapping/>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265</TotalTime>
  <Words>1455</Words>
  <Application>Microsoft Office PowerPoint</Application>
  <PresentationFormat>Panorámica</PresentationFormat>
  <Paragraphs>40</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Gill Sans MT</vt:lpstr>
      <vt:lpstr>Impact</vt:lpstr>
      <vt:lpstr>Distintivo</vt:lpstr>
      <vt:lpstr>RED DE NIVELACION</vt:lpstr>
      <vt:lpstr>GEOIDE AR-16 </vt:lpstr>
      <vt:lpstr>RED DE NIVELACION ALTA PRECISION Y TOPOGRAFICA</vt:lpstr>
      <vt:lpstr>CONCEPTOS</vt:lpstr>
      <vt:lpstr>INFORMACION DE LA RED</vt:lpstr>
      <vt:lpstr>ESTRUCTURA DE LOS PUNTOS FIJOS DE NIVELACION (IGN)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Geodesia satelital</dc:title>
  <dc:creator>Usuario</dc:creator>
  <cp:lastModifiedBy>Usuario</cp:lastModifiedBy>
  <cp:revision>16</cp:revision>
  <dcterms:created xsi:type="dcterms:W3CDTF">2019-01-01T21:14:10Z</dcterms:created>
  <dcterms:modified xsi:type="dcterms:W3CDTF">2020-08-18T13:18:53Z</dcterms:modified>
</cp:coreProperties>
</file>